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3004800" cy="9753600"/>
  <p:notesSz cx="6858000" cy="9144000"/>
  <p:defaultTextStyle>
    <a:lvl1pPr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1pPr>
    <a:lvl2pPr indent="2286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2pPr>
    <a:lvl3pPr indent="4572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3pPr>
    <a:lvl4pPr indent="6858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4pPr>
    <a:lvl5pPr indent="9144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5pPr>
    <a:lvl6pPr indent="11430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6pPr>
    <a:lvl7pPr indent="13716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7pPr>
    <a:lvl8pPr indent="16002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8pPr>
    <a:lvl9pPr indent="1828800" algn="ctr" defTabSz="584200">
      <a:defRPr sz="3800"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 b="def" i="def"/>
      <a:tcStyle>
        <a:tcBdr/>
        <a:fill>
          <a:solidFill>
            <a:srgbClr val="4E4E4E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0F0F0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6565">
              <a:alpha val="75000"/>
            </a:srgbClr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0F0F0"/>
              </a:solidFill>
              <a:prstDash val="solid"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 b="def" i="def"/>
      <a:tcStyle>
        <a:tcBdr/>
        <a:fill>
          <a:solidFill>
            <a:srgbClr val="909090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6350" cap="flat">
              <a:solidFill>
                <a:srgbClr val="484745"/>
              </a:solidFill>
              <a:prstDash val="solid"/>
              <a:miter lim="400000"/>
            </a:ln>
          </a:left>
          <a:right>
            <a:ln w="6350" cap="flat">
              <a:solidFill>
                <a:srgbClr val="5E5D5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6350" cap="flat">
              <a:solidFill>
                <a:srgbClr val="5E5D5B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5E5D5B"/>
              </a:solidFill>
              <a:prstDash val="solid"/>
              <a:miter lim="400000"/>
            </a:ln>
          </a:top>
          <a:bottom>
            <a:ln w="6350" cap="flat">
              <a:solidFill>
                <a:srgbClr val="484745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484745"/>
              </a:solidFill>
              <a:prstDash val="solid"/>
              <a:miter lim="400000"/>
            </a:ln>
          </a:top>
          <a:bottom>
            <a:ln w="6350" cap="flat">
              <a:solidFill>
                <a:srgbClr val="5E5D5B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D4D4D"/>
          </a:solidFill>
        </a:fill>
      </a:tcStyle>
    </a:wholeTbl>
    <a:band2H>
      <a:tcTxStyle b="def" i="def"/>
      <a:tcStyle>
        <a:tcBdr/>
        <a:fill>
          <a:solidFill>
            <a:srgbClr val="5A5A5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1A8F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/>
          </a:solidFill>
        </a:fill>
      </a:tcStyle>
    </a:wholeTbl>
    <a:band2H>
      <a:tcTxStyle b="def" i="def"/>
      <a:tcStyle>
        <a:tcBdr/>
        <a:fill>
          <a:solidFill>
            <a:srgbClr val="7D7D7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C5C5B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2828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2A7A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0331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D5D"/>
          </a:solidFill>
        </a:fill>
      </a:tcStyle>
    </a:wholeTbl>
    <a:band2H>
      <a:tcTxStyle b="def" i="def"/>
      <a:tcStyle>
        <a:tcBdr/>
        <a:fill>
          <a:solidFill>
            <a:srgbClr val="696969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6350" cap="flat">
              <a:solidFill>
                <a:srgbClr val="FFFFFF"/>
              </a:solidFill>
              <a:prstDash val="solid"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635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8787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787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>
              <a:alpha val="10000"/>
            </a:srgbClr>
          </a:solidFill>
        </a:fill>
      </a:tcStyle>
    </a:wholeTbl>
    <a:band2H>
      <a:tcTxStyle b="def" i="def"/>
      <a:tcStyle>
        <a:tcBdr/>
        <a:fill>
          <a:solidFill>
            <a:srgbClr val="888888">
              <a:alpha val="1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0F0F0"/>
              </a:solidFill>
              <a:prstDash val="solid"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762000" y="2463800"/>
            <a:ext cx="11480800" cy="2540000"/>
          </a:xfrm>
          <a:prstGeom prst="rect">
            <a:avLst/>
          </a:prstGeom>
        </p:spPr>
        <p:txBody>
          <a:bodyPr anchor="b"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Texto del título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762000" y="5156200"/>
            <a:ext cx="11480800" cy="863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1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2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3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4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762000" y="6883400"/>
            <a:ext cx="11480800" cy="1079500"/>
          </a:xfrm>
          <a:prstGeom prst="rect">
            <a:avLst/>
          </a:prstGeom>
        </p:spPr>
        <p:txBody>
          <a:bodyPr anchor="b"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Texto del título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762000" y="8128000"/>
            <a:ext cx="11480800" cy="91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1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2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3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4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762000" y="3517900"/>
            <a:ext cx="11480800" cy="2717800"/>
          </a:xfrm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Texto del título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762000" y="419100"/>
            <a:ext cx="5384800" cy="4597400"/>
          </a:xfrm>
          <a:prstGeom prst="rect">
            <a:avLst/>
          </a:prstGeom>
        </p:spPr>
        <p:txBody>
          <a:bodyPr anchor="b"/>
          <a:lstStyle>
            <a:lvl1pPr>
              <a:defRPr sz="5200"/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52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Texto del título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762000" y="5245100"/>
            <a:ext cx="5384800" cy="3810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1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2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3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4</a:t>
            </a:r>
            <a:endParaRPr sz="2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Texto del título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Texto del título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1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2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3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4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762000" y="203200"/>
            <a:ext cx="11480800" cy="2146300"/>
          </a:xfrm>
          <a:prstGeom prst="rect">
            <a:avLst/>
          </a:prstGeom>
        </p:spPr>
        <p:txBody>
          <a:bodyPr/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Texto del título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762000" y="2374900"/>
            <a:ext cx="5384800" cy="68072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>
                <a:srgbClr val="EBEBEB"/>
              </a:buClr>
              <a:defRPr sz="2800"/>
            </a:lvl1pPr>
            <a:lvl2pPr marL="685800" indent="-342900">
              <a:spcBef>
                <a:spcPts val="3200"/>
              </a:spcBef>
              <a:buClr>
                <a:srgbClr val="EBEBEB"/>
              </a:buClr>
              <a:defRPr sz="2800"/>
            </a:lvl2pPr>
            <a:lvl3pPr marL="1028700" indent="-342900">
              <a:spcBef>
                <a:spcPts val="3200"/>
              </a:spcBef>
              <a:buClr>
                <a:srgbClr val="EBEBEB"/>
              </a:buClr>
              <a:defRPr sz="2800"/>
            </a:lvl3pPr>
            <a:lvl4pPr marL="1371600" indent="-342900">
              <a:spcBef>
                <a:spcPts val="3200"/>
              </a:spcBef>
              <a:buClr>
                <a:srgbClr val="EBEBEB"/>
              </a:buClr>
              <a:defRPr sz="2800"/>
            </a:lvl4pPr>
            <a:lvl5pPr marL="1714500" indent="-342900">
              <a:spcBef>
                <a:spcPts val="3200"/>
              </a:spcBef>
              <a:buClr>
                <a:srgbClr val="EBEBEB"/>
              </a:buClr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1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2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3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4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762000" y="965200"/>
            <a:ext cx="11480800" cy="7823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1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2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3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4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762000" y="241300"/>
            <a:ext cx="11480800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6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Texto del título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762000" y="2413000"/>
            <a:ext cx="11480800" cy="636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1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2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3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4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Nivel de texto 5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spd="med" advClick="1"/>
  <p:txStyles>
    <p:titleStyle>
      <a:lvl1pPr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1pPr>
      <a:lvl2pPr indent="2286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2pPr>
      <a:lvl3pPr indent="4572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3pPr>
      <a:lvl4pPr indent="6858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4pPr>
      <a:lvl5pPr indent="9144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5pPr>
      <a:lvl6pPr indent="11430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6pPr>
      <a:lvl7pPr indent="13716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7pPr>
      <a:lvl8pPr indent="16002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8pPr>
      <a:lvl9pPr indent="1828800" algn="ctr" defTabSz="584200">
        <a:defRPr b="1" sz="6400"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9pPr>
    </p:titleStyle>
    <p:bodyStyle>
      <a:lvl1pPr marL="4064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1pPr>
      <a:lvl2pPr marL="8128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2pPr>
      <a:lvl3pPr marL="12192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3pPr>
      <a:lvl4pPr marL="16256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4pPr>
      <a:lvl5pPr marL="20320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5pPr>
      <a:lvl6pPr marL="24384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6pPr>
      <a:lvl7pPr marL="28448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7pPr>
      <a:lvl8pPr marL="32512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8pPr>
      <a:lvl9pPr marL="3657600" indent="-406400" defTabSz="584200">
        <a:spcBef>
          <a:spcPts val="4200"/>
        </a:spcBef>
        <a:buSzPct val="75000"/>
        <a:buChar char="•"/>
        <a:defRPr sz="3400"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Relationship Id="rId3" Type="http://schemas.openxmlformats.org/officeDocument/2006/relationships/image" Target="../media/image4.tif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tif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body" idx="1"/>
          </p:nvPr>
        </p:nvSpPr>
        <p:spPr>
          <a:xfrm>
            <a:off x="762000" y="6908800"/>
            <a:ext cx="11480800" cy="863600"/>
          </a:xfrm>
          <a:prstGeom prst="rect">
            <a:avLst/>
          </a:prstGeom>
        </p:spPr>
        <p:txBody>
          <a:bodyPr/>
          <a:lstStyle>
            <a:lvl1pPr>
              <a:defRPr sz="47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700">
                <a:solidFill>
                  <a:srgbClr val="FF2600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ENFERMEDAD DE ALZHEIMER</a:t>
            </a:r>
          </a:p>
        </p:txBody>
      </p:sp>
      <p:pic>
        <p:nvPicPr>
          <p:cNvPr id="33" name="enfermedad_alzheimer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6867" y="889063"/>
            <a:ext cx="11292407" cy="49521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asted-image.tif"/>
          <p:cNvPicPr/>
          <p:nvPr/>
        </p:nvPicPr>
        <p:blipFill>
          <a:blip r:embed="rId2">
            <a:extLst/>
          </a:blip>
          <a:srcRect l="0" t="7687" r="0" b="7687"/>
          <a:stretch>
            <a:fillRect/>
          </a:stretch>
        </p:blipFill>
        <p:spPr>
          <a:xfrm>
            <a:off x="6654800" y="2374900"/>
            <a:ext cx="5588000" cy="6807200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36" name="Shape 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>
                <a:solidFill>
                  <a:srgbClr val="FF2600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5600">
                <a:solidFill>
                  <a:srgbClr val="FF2600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ENFERMEDAD DE ALZHEIMER</a:t>
            </a:r>
          </a:p>
        </p:txBody>
      </p:sp>
      <p:sp>
        <p:nvSpPr>
          <p:cNvPr id="37" name="Shape 3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Edades avanzadas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Demencia</a:t>
            </a:r>
            <a:endParaRPr sz="28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Deficit progresivo y de aparición temprana de la memoria episódica seguido de otros trastornos cognitivos como disfunción ejecutiva, trastornos del lenguaje, apraxia, y otros trastornos neuropsiquiatricos.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fases-del-alzheimer-1-638.jpg"/>
          <p:cNvPicPr/>
          <p:nvPr/>
        </p:nvPicPr>
        <p:blipFill>
          <a:blip r:embed="rId2">
            <a:extLst/>
          </a:blip>
          <a:srcRect l="0" t="1075" r="0" b="1075"/>
          <a:stretch>
            <a:fillRect/>
          </a:stretch>
        </p:blipFill>
        <p:spPr>
          <a:xfrm>
            <a:off x="1104900" y="758938"/>
            <a:ext cx="10795000" cy="5943601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40" name="Shape 4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FASES</a:t>
            </a:r>
          </a:p>
        </p:txBody>
      </p:sp>
      <p:sp>
        <p:nvSpPr>
          <p:cNvPr id="41" name="Shape 41"/>
          <p:cNvSpPr/>
          <p:nvPr/>
        </p:nvSpPr>
        <p:spPr>
          <a:xfrm>
            <a:off x="762000" y="6768834"/>
            <a:ext cx="11480800" cy="1292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b="1" sz="5600">
                <a:solidFill>
                  <a:srgbClr val="FF26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5600">
                <a:solidFill>
                  <a:srgbClr val="FF2600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ENFERMEDAD DE ALZHEIMER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body" idx="1"/>
          </p:nvPr>
        </p:nvSpPr>
        <p:spPr>
          <a:xfrm>
            <a:off x="762000" y="8519963"/>
            <a:ext cx="11480800" cy="52243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SINTOMAS DE LA ENFERMEDAD</a:t>
            </a:r>
          </a:p>
        </p:txBody>
      </p:sp>
      <p:sp>
        <p:nvSpPr>
          <p:cNvPr id="44" name="Shape 44"/>
          <p:cNvSpPr/>
          <p:nvPr/>
        </p:nvSpPr>
        <p:spPr>
          <a:xfrm>
            <a:off x="762000" y="7788349"/>
            <a:ext cx="11480800" cy="782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473201">
              <a:def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</a:rPr>
              <a:t>ENFERMEDAD DE ALZHEIMER</a:t>
            </a:r>
          </a:p>
        </p:txBody>
      </p:sp>
      <p:pic>
        <p:nvPicPr>
          <p:cNvPr id="45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7703" y="120650"/>
            <a:ext cx="9549394" cy="75503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Duracion media: 8-12 años, finaliza con la muerte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Principal factor de riesgo: la edad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Se da mas en mujeres, analfabetos y sujetos con ocupaciones menos cualificadas</a:t>
            </a:r>
          </a:p>
        </p:txBody>
      </p:sp>
      <p:sp>
        <p:nvSpPr>
          <p:cNvPr id="48" name="Shape 48"/>
          <p:cNvSpPr/>
          <p:nvPr/>
        </p:nvSpPr>
        <p:spPr>
          <a:xfrm>
            <a:off x="762000" y="346149"/>
            <a:ext cx="11480800" cy="782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473201">
              <a:def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</a:rPr>
              <a:t>ENFERMEDAD DE ALZHEIMER</a:t>
            </a:r>
          </a:p>
        </p:txBody>
      </p:sp>
      <p:sp>
        <p:nvSpPr>
          <p:cNvPr id="49" name="Shape 49"/>
          <p:cNvSpPr/>
          <p:nvPr/>
        </p:nvSpPr>
        <p:spPr>
          <a:xfrm>
            <a:off x="4658791" y="1156349"/>
            <a:ext cx="3306218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PRONOSTICO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65759" indent="-365759" defTabSz="525779">
              <a:spcBef>
                <a:spcPts val="3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059">
                <a:solidFill>
                  <a:srgbClr val="EBEBEB"/>
                </a:solidFill>
                <a:effectLst>
                  <a:outerShdw sx="100000" sy="100000" kx="0" ky="0" algn="b" rotWithShape="0" blurRad="45720" dist="22860" dir="5400000">
                    <a:srgbClr val="000000"/>
                  </a:outerShdw>
                </a:effectLst>
              </a:rPr>
              <a:t>Edad</a:t>
            </a:r>
            <a:endParaRPr sz="3059">
              <a:solidFill>
                <a:srgbClr val="EBEBEB"/>
              </a:solidFill>
              <a:effectLst>
                <a:outerShdw sx="100000" sy="100000" kx="0" ky="0" algn="b" rotWithShape="0" blurRad="45720" dist="22860" dir="5400000">
                  <a:srgbClr val="000000"/>
                </a:outerShdw>
              </a:effectLst>
            </a:endParaRPr>
          </a:p>
          <a:p>
            <a:pPr lvl="0" marL="365759" indent="-365759" defTabSz="525779">
              <a:spcBef>
                <a:spcPts val="3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059">
                <a:solidFill>
                  <a:srgbClr val="EBEBEB"/>
                </a:solidFill>
                <a:effectLst>
                  <a:outerShdw sx="100000" sy="100000" kx="0" ky="0" algn="b" rotWithShape="0" blurRad="45720" dist="22860" dir="5400000">
                    <a:srgbClr val="000000"/>
                  </a:outerShdw>
                </a:effectLst>
              </a:rPr>
              <a:t>APO E</a:t>
            </a:r>
            <a:endParaRPr sz="3059">
              <a:solidFill>
                <a:srgbClr val="EBEBEB"/>
              </a:solidFill>
              <a:effectLst>
                <a:outerShdw sx="100000" sy="100000" kx="0" ky="0" algn="b" rotWithShape="0" blurRad="45720" dist="22860" dir="5400000">
                  <a:srgbClr val="000000"/>
                </a:outerShdw>
              </a:effectLst>
            </a:endParaRPr>
          </a:p>
          <a:p>
            <a:pPr lvl="0" marL="365759" indent="-365759" defTabSz="525779">
              <a:spcBef>
                <a:spcPts val="3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059">
                <a:solidFill>
                  <a:srgbClr val="EBEBEB"/>
                </a:solidFill>
                <a:effectLst>
                  <a:outerShdw sx="100000" sy="100000" kx="0" ky="0" algn="b" rotWithShape="0" blurRad="45720" dist="22860" dir="5400000">
                    <a:srgbClr val="000000"/>
                  </a:outerShdw>
                </a:effectLst>
              </a:rPr>
              <a:t>Diabetes mellitus</a:t>
            </a:r>
            <a:endParaRPr sz="3059">
              <a:solidFill>
                <a:srgbClr val="EBEBEB"/>
              </a:solidFill>
              <a:effectLst>
                <a:outerShdw sx="100000" sy="100000" kx="0" ky="0" algn="b" rotWithShape="0" blurRad="45720" dist="22860" dir="5400000">
                  <a:srgbClr val="000000"/>
                </a:outerShdw>
              </a:effectLst>
            </a:endParaRPr>
          </a:p>
          <a:p>
            <a:pPr lvl="0" marL="365759" indent="-365759" defTabSz="525779">
              <a:spcBef>
                <a:spcPts val="3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059">
                <a:solidFill>
                  <a:srgbClr val="EBEBEB"/>
                </a:solidFill>
                <a:effectLst>
                  <a:outerShdw sx="100000" sy="100000" kx="0" ky="0" algn="b" rotWithShape="0" blurRad="45720" dist="22860" dir="5400000">
                    <a:srgbClr val="000000"/>
                  </a:outerShdw>
                </a:effectLst>
              </a:rPr>
              <a:t>Hiperlipemia</a:t>
            </a:r>
            <a:endParaRPr sz="3059">
              <a:solidFill>
                <a:srgbClr val="EBEBEB"/>
              </a:solidFill>
              <a:effectLst>
                <a:outerShdw sx="100000" sy="100000" kx="0" ky="0" algn="b" rotWithShape="0" blurRad="45720" dist="22860" dir="5400000">
                  <a:srgbClr val="000000"/>
                </a:outerShdw>
              </a:effectLst>
            </a:endParaRPr>
          </a:p>
          <a:p>
            <a:pPr lvl="0" marL="365759" indent="-365759" defTabSz="525779">
              <a:spcBef>
                <a:spcPts val="3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059">
                <a:solidFill>
                  <a:srgbClr val="EBEBEB"/>
                </a:solidFill>
                <a:effectLst>
                  <a:outerShdw sx="100000" sy="100000" kx="0" ky="0" algn="b" rotWithShape="0" blurRad="45720" dist="22860" dir="5400000">
                    <a:srgbClr val="000000"/>
                  </a:outerShdw>
                </a:effectLst>
              </a:rPr>
              <a:t>Pesticidas</a:t>
            </a:r>
            <a:endParaRPr sz="3059">
              <a:solidFill>
                <a:srgbClr val="EBEBEB"/>
              </a:solidFill>
              <a:effectLst>
                <a:outerShdw sx="100000" sy="100000" kx="0" ky="0" algn="b" rotWithShape="0" blurRad="45720" dist="22860" dir="5400000">
                  <a:srgbClr val="000000"/>
                </a:outerShdw>
              </a:effectLst>
            </a:endParaRPr>
          </a:p>
          <a:p>
            <a:pPr lvl="0" marL="365759" indent="-365759" defTabSz="525779">
              <a:spcBef>
                <a:spcPts val="3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059">
                <a:solidFill>
                  <a:srgbClr val="EBEBEB"/>
                </a:solidFill>
                <a:effectLst>
                  <a:outerShdw sx="100000" sy="100000" kx="0" ky="0" algn="b" rotWithShape="0" blurRad="45720" dist="22860" dir="5400000">
                    <a:srgbClr val="000000"/>
                  </a:outerShdw>
                </a:effectLst>
              </a:rPr>
              <a:t>Solteros y personas con bajo soporte social</a:t>
            </a:r>
            <a:endParaRPr sz="3059">
              <a:solidFill>
                <a:srgbClr val="EBEBEB"/>
              </a:solidFill>
              <a:effectLst>
                <a:outerShdw sx="100000" sy="100000" kx="0" ky="0" algn="b" rotWithShape="0" blurRad="45720" dist="22860" dir="5400000">
                  <a:srgbClr val="000000"/>
                </a:outerShdw>
              </a:effectLst>
            </a:endParaRPr>
          </a:p>
          <a:p>
            <a:pPr lvl="0" marL="365759" indent="-365759" defTabSz="525779">
              <a:spcBef>
                <a:spcPts val="3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059">
                <a:solidFill>
                  <a:srgbClr val="EBEBEB"/>
                </a:solidFill>
                <a:effectLst>
                  <a:outerShdw sx="100000" sy="100000" kx="0" ky="0" algn="b" rotWithShape="0" blurRad="45720" dist="22860" dir="5400000">
                    <a:srgbClr val="000000"/>
                  </a:outerShdw>
                </a:effectLst>
              </a:rPr>
              <a:t>Tabaquismo</a:t>
            </a:r>
          </a:p>
        </p:txBody>
      </p:sp>
      <p:sp>
        <p:nvSpPr>
          <p:cNvPr id="52" name="Shape 52"/>
          <p:cNvSpPr/>
          <p:nvPr/>
        </p:nvSpPr>
        <p:spPr>
          <a:xfrm>
            <a:off x="762000" y="282649"/>
            <a:ext cx="11480800" cy="782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473201">
              <a:def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</a:rPr>
              <a:t>ENFERMEDAD DE ALZHEIMER</a:t>
            </a:r>
          </a:p>
        </p:txBody>
      </p:sp>
      <p:sp>
        <p:nvSpPr>
          <p:cNvPr id="53" name="Shape 53"/>
          <p:cNvSpPr/>
          <p:nvPr/>
        </p:nvSpPr>
        <p:spPr>
          <a:xfrm>
            <a:off x="3803256" y="984899"/>
            <a:ext cx="5398288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FACTORES DE RIESGO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Acidos grasos omega-3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Antioxidantes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Dieta mediterranea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Cafe o cafeina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Estimulos sociales, mentales y físicos</a:t>
            </a:r>
          </a:p>
        </p:txBody>
      </p:sp>
      <p:sp>
        <p:nvSpPr>
          <p:cNvPr id="56" name="Shape 56"/>
          <p:cNvSpPr/>
          <p:nvPr/>
        </p:nvSpPr>
        <p:spPr>
          <a:xfrm>
            <a:off x="762000" y="244549"/>
            <a:ext cx="11480800" cy="782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473201">
              <a:def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</a:rPr>
              <a:t>ENFERMEDAD DE ALZHEIMER</a:t>
            </a:r>
          </a:p>
        </p:txBody>
      </p:sp>
      <p:sp>
        <p:nvSpPr>
          <p:cNvPr id="57" name="Shape 57"/>
          <p:cNvSpPr/>
          <p:nvPr/>
        </p:nvSpPr>
        <p:spPr>
          <a:xfrm>
            <a:off x="3320173" y="984899"/>
            <a:ext cx="6364454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FACTORES PROTECTORES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Psicoterapia: tecnicas de estimulacion sensorial, cognitiva de rehabilitación y entrenamiento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Intervenciones en el entorno, adaptando todo al enfermo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Atención al cuidador</a:t>
            </a:r>
            <a:endParaRPr sz="3400">
              <a:solidFill>
                <a:srgbClr val="EBEBEB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Centros de dia y asociaciones </a:t>
            </a:r>
          </a:p>
        </p:txBody>
      </p:sp>
      <p:sp>
        <p:nvSpPr>
          <p:cNvPr id="60" name="Shape 60"/>
          <p:cNvSpPr/>
          <p:nvPr/>
        </p:nvSpPr>
        <p:spPr>
          <a:xfrm>
            <a:off x="762000" y="244549"/>
            <a:ext cx="11480800" cy="782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473201">
              <a:def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</a:rPr>
              <a:t>ENFERMEDAD DE ALZHEIMER</a:t>
            </a:r>
          </a:p>
        </p:txBody>
      </p:sp>
      <p:sp>
        <p:nvSpPr>
          <p:cNvPr id="61" name="Shape 61"/>
          <p:cNvSpPr/>
          <p:nvPr/>
        </p:nvSpPr>
        <p:spPr>
          <a:xfrm>
            <a:off x="2162174" y="1092849"/>
            <a:ext cx="8680451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TRATAMIENTO NO FARMACOLOGICO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14575" y="1946584"/>
            <a:ext cx="6525647" cy="3273116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03714" y="5683018"/>
            <a:ext cx="4347370" cy="3273116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/>
        </p:nvSpPr>
        <p:spPr>
          <a:xfrm>
            <a:off x="762000" y="244549"/>
            <a:ext cx="11480800" cy="782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473201">
              <a:def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</a:rPr>
              <a:t>ENFERMEDAD DE ALZHEIMER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30240" y="2830090"/>
            <a:ext cx="4944320" cy="494432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/>
        </p:nvSpPr>
        <p:spPr>
          <a:xfrm>
            <a:off x="762000" y="244549"/>
            <a:ext cx="11480800" cy="782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473201">
              <a:def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</a:rPr>
              <a:t>ENFERMEDAD DE ALZHEIMER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7400" y="2159000"/>
            <a:ext cx="8890000" cy="66675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71"/>
          <p:cNvSpPr/>
          <p:nvPr/>
        </p:nvSpPr>
        <p:spPr>
          <a:xfrm>
            <a:off x="762000" y="244549"/>
            <a:ext cx="11480800" cy="782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473201">
              <a:def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</a:rPr>
              <a:t>ENFERMEDAD DE ALZHEIMER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01603" y="4092823"/>
            <a:ext cx="4937324" cy="4937324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Shape 74"/>
          <p:cNvSpPr/>
          <p:nvPr/>
        </p:nvSpPr>
        <p:spPr>
          <a:xfrm>
            <a:off x="4021835" y="1640028"/>
            <a:ext cx="3868929" cy="184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00F900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COMPRENSION</a:t>
            </a:r>
            <a:endParaRPr sz="3800">
              <a:solidFill>
                <a:srgbClr val="00F900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00F900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AMOR</a:t>
            </a:r>
            <a:endParaRPr sz="3800">
              <a:solidFill>
                <a:srgbClr val="00F900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00F900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CARIÑO</a:t>
            </a:r>
          </a:p>
        </p:txBody>
      </p:sp>
      <p:sp>
        <p:nvSpPr>
          <p:cNvPr id="75" name="Shape 75"/>
          <p:cNvSpPr/>
          <p:nvPr/>
        </p:nvSpPr>
        <p:spPr>
          <a:xfrm>
            <a:off x="762000" y="244549"/>
            <a:ext cx="11480800" cy="782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473201">
              <a:def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</a:rPr>
              <a:t>ENFERMEDAD DE ALZHEIMER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FFE55E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POR EL MOMENTO NO EXISTEN NINGUN TRATAMIENTO CURATIVO PARA LA ENFERMEDAD DE ALZHEIMER, NI TAN SIQUIERA PARA FRENAR LA EVOLUCIÓN DE LA ENFERMEDAD DE FORMA SUSTANCIAL</a:t>
            </a:r>
            <a:endParaRPr sz="3400">
              <a:solidFill>
                <a:srgbClr val="FFE55E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EXISTEN MUCHAS LINEAS DE INVESTIGACION</a:t>
            </a:r>
            <a:endParaRPr sz="3400">
              <a:solidFill>
                <a:srgbClr val="FFFFFF"/>
              </a:solidFill>
              <a:effectLst>
                <a:outerShdw sx="100000" sy="100000" kx="0" ky="0" algn="b" rotWithShape="0" blurRad="50800" dist="25400" dir="540000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TRATAMIENTO PALIATIVO</a:t>
            </a:r>
          </a:p>
        </p:txBody>
      </p:sp>
      <p:sp>
        <p:nvSpPr>
          <p:cNvPr id="78" name="Shape 78"/>
          <p:cNvSpPr/>
          <p:nvPr/>
        </p:nvSpPr>
        <p:spPr>
          <a:xfrm>
            <a:off x="762000" y="244549"/>
            <a:ext cx="11480800" cy="782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473201">
              <a:def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</a:rPr>
              <a:t>ENFERMEDAD DE ALZHEIMER</a:t>
            </a:r>
          </a:p>
        </p:txBody>
      </p:sp>
      <p:sp>
        <p:nvSpPr>
          <p:cNvPr id="79" name="Shape 79"/>
          <p:cNvSpPr/>
          <p:nvPr/>
        </p:nvSpPr>
        <p:spPr>
          <a:xfrm>
            <a:off x="2586862" y="1080149"/>
            <a:ext cx="7831075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TRATAMIENTO FARMACOLÓGICO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/>
        </p:nvSpPr>
        <p:spPr>
          <a:xfrm>
            <a:off x="762000" y="244549"/>
            <a:ext cx="11480800" cy="782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473201">
              <a:def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  <a:effectLst/>
              </a:defRPr>
            </a:pPr>
            <a:r>
              <a:rPr b="1" sz="4536">
                <a:solidFill>
                  <a:srgbClr val="FF2600"/>
                </a:solidFill>
                <a:effectLst>
                  <a:outerShdw sx="100000" sy="100000" kx="0" ky="0" algn="b" rotWithShape="0" blurRad="41148" dist="20574" dir="5400000">
                    <a:srgbClr val="000000"/>
                  </a:outerShdw>
                </a:effectLst>
              </a:rPr>
              <a:t>ENFERMEDAD DE ALZHEIMER</a:t>
            </a:r>
          </a:p>
        </p:txBody>
      </p:sp>
      <p:sp>
        <p:nvSpPr>
          <p:cNvPr id="82" name="Shape 82"/>
          <p:cNvSpPr/>
          <p:nvPr/>
        </p:nvSpPr>
        <p:spPr>
          <a:xfrm>
            <a:off x="4777384" y="1067449"/>
            <a:ext cx="3450032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EBEBEB"/>
                </a:solidFill>
                <a:effectLst>
                  <a:outerShdw sx="100000" sy="100000" kx="0" ky="0" algn="b" rotWithShape="0" blurRad="50800" dist="25400" dir="5400000">
                    <a:srgbClr val="000000"/>
                  </a:outerShdw>
                </a:effectLst>
              </a:rPr>
              <a:t>TRATAMIENTO</a:t>
            </a:r>
          </a:p>
        </p:txBody>
      </p:sp>
      <p:pic>
        <p:nvPicPr>
          <p:cNvPr id="83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22406" y="2355849"/>
            <a:ext cx="8324409" cy="62713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C000EB"/>
      </a:dk1>
      <a:lt1>
        <a:srgbClr val="EBEBEB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BEB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000000"/>
      </a:dk1>
      <a:lt1>
        <a:srgbClr val="FFFFFF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BEB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